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32" r:id="rId4"/>
  </p:sldMasterIdLst>
  <p:notesMasterIdLst>
    <p:notesMasterId r:id="rId13"/>
  </p:notes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11/5/2020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1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3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1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71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2B98-6AEB-475D-82BB-A785B0B1CD5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813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2B98-6AEB-475D-82BB-A785B0B1CD5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75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9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5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1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8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4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3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8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B52B98-6AEB-475D-82BB-A785B0B1CD5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4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157636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>
                <a:solidFill>
                  <a:schemeClr val="bg1"/>
                </a:solidFill>
              </a:rPr>
              <a:t>CSS presentation 1</a:t>
            </a:r>
            <a:r>
              <a:rPr lang="en-US" sz="4400" baseline="30000" dirty="0" smtClean="0">
                <a:solidFill>
                  <a:schemeClr val="bg1"/>
                </a:solidFill>
              </a:rPr>
              <a:t>st</a:t>
            </a:r>
            <a:r>
              <a:rPr lang="en-US" sz="4400" dirty="0" smtClean="0">
                <a:solidFill>
                  <a:schemeClr val="bg1"/>
                </a:solidFill>
              </a:rPr>
              <a:t> to 5</a:t>
            </a:r>
            <a:r>
              <a:rPr lang="en-US" sz="4400" baseline="30000" dirty="0" smtClean="0">
                <a:solidFill>
                  <a:schemeClr val="bg1"/>
                </a:solidFill>
              </a:rPr>
              <a:t>th</a:t>
            </a:r>
            <a:r>
              <a:rPr lang="en-US" sz="4400" dirty="0" smtClean="0">
                <a:solidFill>
                  <a:schemeClr val="bg1"/>
                </a:solidFill>
              </a:rPr>
              <a:t> Nov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endParaRPr lang="en-US" sz="1800" dirty="0">
              <a:solidFill>
                <a:srgbClr val="FF2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60284"/>
            <a:ext cx="10018713" cy="670034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Position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30319"/>
            <a:ext cx="10018713" cy="496088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Ways of positioning</a:t>
            </a:r>
            <a:r>
              <a:rPr lang="en-US" u="sng" dirty="0" smtClean="0"/>
              <a:t>: </a:t>
            </a:r>
            <a:r>
              <a:rPr lang="en-US" dirty="0" smtClean="0"/>
              <a:t>absolute, fixed, relative, sticky, static</a:t>
            </a:r>
          </a:p>
          <a:p>
            <a:pPr marL="0" indent="0">
              <a:buNone/>
            </a:pPr>
            <a:r>
              <a:rPr lang="en-US" b="1" dirty="0" smtClean="0"/>
              <a:t>Relative</a:t>
            </a:r>
            <a:r>
              <a:rPr lang="en-US" dirty="0" smtClean="0"/>
              <a:t> – an element is position relative to its normal position.</a:t>
            </a:r>
          </a:p>
          <a:p>
            <a:pPr marL="0" indent="0">
              <a:buNone/>
            </a:pPr>
            <a:r>
              <a:rPr lang="en-US" b="1" dirty="0" smtClean="0"/>
              <a:t>Static </a:t>
            </a:r>
            <a:r>
              <a:rPr lang="en-US" dirty="0" smtClean="0"/>
              <a:t>–  Elements are positioned according to the normal flow of the page.</a:t>
            </a:r>
          </a:p>
          <a:p>
            <a:pPr marL="0" indent="0">
              <a:buNone/>
            </a:pPr>
            <a:r>
              <a:rPr lang="en-US" b="1" dirty="0" smtClean="0"/>
              <a:t>Fixed</a:t>
            </a:r>
            <a:r>
              <a:rPr lang="en-US" dirty="0" smtClean="0"/>
              <a:t> – The element stays in the same position even if the page is scrolled.</a:t>
            </a:r>
          </a:p>
          <a:p>
            <a:pPr marL="0" indent="0">
              <a:buNone/>
            </a:pPr>
            <a:r>
              <a:rPr lang="en-US" b="1" dirty="0" smtClean="0"/>
              <a:t>Absolute</a:t>
            </a:r>
            <a:r>
              <a:rPr lang="en-US" dirty="0" smtClean="0"/>
              <a:t> – The element is positioned nearest the next positioned ancestor.</a:t>
            </a:r>
          </a:p>
          <a:p>
            <a:pPr marL="0" indent="0">
              <a:buNone/>
            </a:pPr>
            <a:r>
              <a:rPr lang="en-US" b="1" dirty="0" smtClean="0"/>
              <a:t>Sticky</a:t>
            </a:r>
            <a:r>
              <a:rPr lang="en-US" dirty="0" smtClean="0"/>
              <a:t> – it is positioned based on the user’s scroll position.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More on position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181171"/>
            <a:ext cx="9204708" cy="808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1" y="2181171"/>
            <a:ext cx="10295164" cy="2418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1" y="2181171"/>
            <a:ext cx="8387444" cy="3345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1" y="2181171"/>
            <a:ext cx="9295719" cy="3308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57" y="2500312"/>
            <a:ext cx="10106705" cy="1857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655" y="2377474"/>
            <a:ext cx="8146597" cy="31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479" y="141176"/>
            <a:ext cx="10018713" cy="983431"/>
          </a:xfrm>
        </p:spPr>
        <p:txBody>
          <a:bodyPr/>
          <a:lstStyle/>
          <a:p>
            <a:r>
              <a:rPr lang="en-US" b="1" u="sng" dirty="0" smtClean="0"/>
              <a:t>Overlapping elements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937" y="1303855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Here the z-index is used</a:t>
            </a:r>
          </a:p>
          <a:p>
            <a:pPr marL="0" indent="0">
              <a:buNone/>
            </a:pPr>
            <a:r>
              <a:rPr lang="en-US" dirty="0" smtClean="0"/>
              <a:t>It specifies the stack order of an element</a:t>
            </a:r>
          </a:p>
          <a:p>
            <a:pPr marL="0" indent="0">
              <a:buNone/>
            </a:pPr>
            <a:r>
              <a:rPr lang="en-US" b="1" u="sng" dirty="0" smtClean="0"/>
              <a:t>Positioning text in an Image</a:t>
            </a:r>
          </a:p>
          <a:p>
            <a:pPr marL="0" indent="0">
              <a:buNone/>
            </a:pPr>
            <a:r>
              <a:rPr lang="en-US" dirty="0" smtClean="0"/>
              <a:t>Here we use directions like top, right.</a:t>
            </a:r>
          </a:p>
          <a:p>
            <a:pPr marL="0" indent="0">
              <a:buNone/>
            </a:pPr>
            <a:r>
              <a:rPr lang="en-US" dirty="0" smtClean="0"/>
              <a:t>The positions used are relative and absolute.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89" y="3888828"/>
            <a:ext cx="6013644" cy="17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41" y="4446187"/>
            <a:ext cx="6708445" cy="24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58595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Overflow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655" y="733096"/>
            <a:ext cx="10018713" cy="31242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Overflow has the following values:</a:t>
            </a:r>
          </a:p>
          <a:p>
            <a:pPr marL="0" indent="0">
              <a:buNone/>
            </a:pPr>
            <a:r>
              <a:rPr lang="en-US" b="1" dirty="0" smtClean="0"/>
              <a:t>Visible</a:t>
            </a:r>
            <a:r>
              <a:rPr lang="en-US" dirty="0" smtClean="0"/>
              <a:t> - </a:t>
            </a:r>
            <a:r>
              <a:rPr lang="en-US" dirty="0"/>
              <a:t>Default. The overflow is not clipped. The content renders outside the element's box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Hidden</a:t>
            </a:r>
            <a:r>
              <a:rPr lang="en-US" dirty="0" smtClean="0"/>
              <a:t> - </a:t>
            </a:r>
            <a:r>
              <a:rPr lang="en-US" dirty="0"/>
              <a:t>The overflow is clipped, and the rest of the content will be invisible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Scroll </a:t>
            </a:r>
            <a:r>
              <a:rPr lang="en-US" dirty="0" smtClean="0"/>
              <a:t>- </a:t>
            </a:r>
            <a:r>
              <a:rPr lang="en-US" dirty="0"/>
              <a:t>The overflow is clipped, and a scrollbar is added to see the rest of the content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Auto</a:t>
            </a:r>
            <a:r>
              <a:rPr lang="en-US" dirty="0" smtClean="0"/>
              <a:t> – Similar to scroll but adds scrollbars only when necessary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65" y="3521294"/>
            <a:ext cx="5430892" cy="1490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66" y="3521294"/>
            <a:ext cx="5822434" cy="1490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09" y="5011872"/>
            <a:ext cx="5359915" cy="1276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83" y="5011873"/>
            <a:ext cx="5857717" cy="1276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1" y="3816790"/>
            <a:ext cx="10862274" cy="17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39" y="2677885"/>
            <a:ext cx="10018713" cy="674914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Float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996" y="3352799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Here you can make your text be on any side of the page i.e. right</a:t>
            </a:r>
          </a:p>
          <a:p>
            <a:pPr marL="0" indent="0">
              <a:buNone/>
            </a:pPr>
            <a:r>
              <a:rPr lang="en-US" dirty="0" smtClean="0"/>
              <a:t>And with the clear property an image can be arranged together with text.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3" y="2090059"/>
            <a:ext cx="10316936" cy="3436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96" y="2100945"/>
            <a:ext cx="10484566" cy="41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</a:t>
            </a:r>
            <a:r>
              <a:rPr lang="en-US" b="1" u="sng" dirty="0" smtClean="0"/>
              <a:t>lign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739" y="2438399"/>
            <a:ext cx="10018713" cy="6966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Both images and text can be aligned accordingly in the web pages.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955158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Lets find out how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6543" y="3254829"/>
            <a:ext cx="986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the align property itself.</a:t>
            </a:r>
          </a:p>
          <a:p>
            <a:r>
              <a:rPr lang="en-US" dirty="0" smtClean="0"/>
              <a:t>Text-align: center; </a:t>
            </a:r>
          </a:p>
          <a:p>
            <a:r>
              <a:rPr lang="en-US" dirty="0" smtClean="0"/>
              <a:t>Text-align: right;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9171" y="4800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also use line height if you want to vertically align your info.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3" y="-6719784"/>
            <a:ext cx="9937657" cy="3107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01543" y="870857"/>
            <a:ext cx="4517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also use the transform effect which has this code</a:t>
            </a:r>
          </a:p>
          <a:p>
            <a:endParaRPr lang="en-US" dirty="0"/>
          </a:p>
          <a:p>
            <a:r>
              <a:rPr lang="en-US" dirty="0"/>
              <a:t>transform: translate(-50%, -50%);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1" y="1920743"/>
            <a:ext cx="10515600" cy="35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01198 1.3469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6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5" grpId="0"/>
      <p:bldP spid="5" grpId="1"/>
      <p:bldP spid="6" grpId="0"/>
      <p:bldP spid="6" grpId="1"/>
      <p:bldP spid="6" grpId="2"/>
      <p:bldP spid="8" grpId="0"/>
      <p:bldP spid="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19743"/>
            <a:ext cx="10018713" cy="947057"/>
          </a:xfrm>
        </p:spPr>
        <p:txBody>
          <a:bodyPr/>
          <a:lstStyle/>
          <a:p>
            <a:r>
              <a:rPr lang="en-US" b="1" u="sng" dirty="0"/>
              <a:t>Combinators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68829"/>
            <a:ext cx="10018713" cy="4822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four different </a:t>
            </a:r>
            <a:r>
              <a:rPr lang="en-US" dirty="0" err="1"/>
              <a:t>combinators</a:t>
            </a:r>
            <a:r>
              <a:rPr lang="en-US" dirty="0"/>
              <a:t> in CSS:</a:t>
            </a:r>
          </a:p>
          <a:p>
            <a:pPr marL="0" indent="0">
              <a:buNone/>
            </a:pPr>
            <a:r>
              <a:rPr lang="en-US" dirty="0"/>
              <a:t>descendant selector (</a:t>
            </a:r>
            <a:r>
              <a:rPr lang="en-US" dirty="0" smtClean="0"/>
              <a:t>space) - </a:t>
            </a:r>
            <a:r>
              <a:rPr lang="en-US" dirty="0"/>
              <a:t>The descendant selector matches all elements that are descendants of a specified element.</a:t>
            </a:r>
          </a:p>
          <a:p>
            <a:pPr marL="0" indent="0">
              <a:buNone/>
            </a:pPr>
            <a:r>
              <a:rPr lang="en-US" dirty="0"/>
              <a:t>child selector </a:t>
            </a:r>
            <a:r>
              <a:rPr lang="en-US" dirty="0" smtClean="0"/>
              <a:t>(&gt;) - </a:t>
            </a:r>
            <a:r>
              <a:rPr lang="en-US" dirty="0"/>
              <a:t>The child selector selects all elements that are the children of a specified element.</a:t>
            </a:r>
          </a:p>
          <a:p>
            <a:pPr marL="0" indent="0">
              <a:buNone/>
            </a:pPr>
            <a:r>
              <a:rPr lang="en-US" dirty="0"/>
              <a:t>adjacent sibling selector </a:t>
            </a:r>
            <a:r>
              <a:rPr lang="en-US" dirty="0" smtClean="0"/>
              <a:t>(+) - </a:t>
            </a:r>
            <a:r>
              <a:rPr lang="en-US" dirty="0"/>
              <a:t>The adjacent sibling selector selects all elements that are the adjacent siblings of a specified element.</a:t>
            </a:r>
          </a:p>
          <a:p>
            <a:pPr marL="0" indent="0">
              <a:buNone/>
            </a:pPr>
            <a:r>
              <a:rPr lang="en-US" dirty="0"/>
              <a:t>general sibling selector </a:t>
            </a:r>
            <a:r>
              <a:rPr lang="en-US" dirty="0" smtClean="0"/>
              <a:t>(~) - </a:t>
            </a:r>
            <a:r>
              <a:rPr lang="en-US" dirty="0"/>
              <a:t>The general sibling selector selects all elements that are siblings of a specified element.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66" y="2214088"/>
            <a:ext cx="11075534" cy="2669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66" y="2688772"/>
            <a:ext cx="11075534" cy="241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66" y="3652724"/>
            <a:ext cx="11075534" cy="237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5" y="4046352"/>
            <a:ext cx="11053761" cy="26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3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385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Parallax</vt:lpstr>
      <vt:lpstr>CSS presentation 1st to 5th Nov</vt:lpstr>
      <vt:lpstr>Position</vt:lpstr>
      <vt:lpstr>More on position</vt:lpstr>
      <vt:lpstr>Overlapping elements</vt:lpstr>
      <vt:lpstr>Overflow</vt:lpstr>
      <vt:lpstr>Float</vt:lpstr>
      <vt:lpstr>Align</vt:lpstr>
      <vt:lpstr>Combinators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2020-11-05T19:45:27Z</dcterms:created>
  <dcterms:modified xsi:type="dcterms:W3CDTF">2020-11-06T09:39:28Z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